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League Spartan" charset="1" panose="00000800000000000000"/>
      <p:regular r:id="rId16"/>
    </p:embeddedFont>
    <p:embeddedFont>
      <p:font typeface="Canva Sans Bold" charset="1" panose="020B0803030501040103"/>
      <p:regular r:id="rId17"/>
    </p:embeddedFont>
    <p:embeddedFont>
      <p:font typeface="Canva Sans" charset="1" panose="020B0503030501040103"/>
      <p:regular r:id="rId18"/>
    </p:embeddedFont>
    <p:embeddedFont>
      <p:font typeface="Canva Sans Bold Italics" charset="1" panose="020B0803030501040103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2543215" y="0"/>
            <a:ext cx="5744785" cy="10287000"/>
            <a:chOff x="0" y="0"/>
            <a:chExt cx="151303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13030" cy="2709333"/>
            </a:xfrm>
            <a:custGeom>
              <a:avLst/>
              <a:gdLst/>
              <a:ahLst/>
              <a:cxnLst/>
              <a:rect r="r" b="b" t="t" l="l"/>
              <a:pathLst>
                <a:path h="2709333" w="1513030">
                  <a:moveTo>
                    <a:pt x="0" y="0"/>
                  </a:moveTo>
                  <a:lnTo>
                    <a:pt x="1513030" y="0"/>
                  </a:lnTo>
                  <a:lnTo>
                    <a:pt x="1513030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51303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12543215" y="0"/>
            <a:ext cx="5744785" cy="10287000"/>
            <a:chOff x="0" y="0"/>
            <a:chExt cx="1513030" cy="270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13030" cy="2709333"/>
            </a:xfrm>
            <a:custGeom>
              <a:avLst/>
              <a:gdLst/>
              <a:ahLst/>
              <a:cxnLst/>
              <a:rect r="r" b="b" t="t" l="l"/>
              <a:pathLst>
                <a:path h="2709333" w="1513030">
                  <a:moveTo>
                    <a:pt x="0" y="0"/>
                  </a:moveTo>
                  <a:lnTo>
                    <a:pt x="1513030" y="0"/>
                  </a:lnTo>
                  <a:lnTo>
                    <a:pt x="1513030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51303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028700" y="9248775"/>
            <a:ext cx="6761296" cy="952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028700" y="2379756"/>
            <a:ext cx="3808977" cy="1167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54"/>
              </a:lnSpc>
              <a:spcBef>
                <a:spcPct val="0"/>
              </a:spcBef>
            </a:pPr>
            <a:r>
              <a:rPr lang="en-US" sz="6896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Emotion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64131" y="3337210"/>
            <a:ext cx="6888891" cy="1167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54"/>
              </a:lnSpc>
              <a:spcBef>
                <a:spcPct val="0"/>
              </a:spcBef>
            </a:pPr>
            <a:r>
              <a:rPr lang="en-US" sz="6896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Recognition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3202221" y="3025581"/>
            <a:ext cx="826575" cy="7425208"/>
            <a:chOff x="0" y="0"/>
            <a:chExt cx="217699" cy="19556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699" cy="1955610"/>
            </a:xfrm>
            <a:custGeom>
              <a:avLst/>
              <a:gdLst/>
              <a:ahLst/>
              <a:cxnLst/>
              <a:rect r="r" b="b" t="t" l="l"/>
              <a:pathLst>
                <a:path h="1955610" w="217699">
                  <a:moveTo>
                    <a:pt x="0" y="0"/>
                  </a:moveTo>
                  <a:lnTo>
                    <a:pt x="217699" y="0"/>
                  </a:lnTo>
                  <a:lnTo>
                    <a:pt x="217699" y="1955610"/>
                  </a:lnTo>
                  <a:lnTo>
                    <a:pt x="0" y="1955610"/>
                  </a:lnTo>
                  <a:close/>
                </a:path>
              </a:pathLst>
            </a:custGeom>
            <a:gradFill rotWithShape="true">
              <a:gsLst>
                <a:gs pos="0">
                  <a:srgbClr val="EEEEEE">
                    <a:alpha val="100000"/>
                  </a:srgbClr>
                </a:gs>
                <a:gs pos="100000">
                  <a:srgbClr val="EEEEEE">
                    <a:alpha val="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7699" cy="1993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633598" y="6063912"/>
            <a:ext cx="7914317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b="true" sz="2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Get In Touch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444997" y="3143351"/>
            <a:ext cx="8979197" cy="2000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03"/>
              </a:lnSpc>
              <a:spcBef>
                <a:spcPct val="0"/>
              </a:spcBef>
            </a:pPr>
            <a:r>
              <a:rPr lang="en-US" sz="1164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48279" y="2335220"/>
            <a:ext cx="8826286" cy="6923080"/>
            <a:chOff x="0" y="0"/>
            <a:chExt cx="1367423" cy="10725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67423" cy="1072566"/>
            </a:xfrm>
            <a:custGeom>
              <a:avLst/>
              <a:gdLst/>
              <a:ahLst/>
              <a:cxnLst/>
              <a:rect r="r" b="b" t="t" l="l"/>
              <a:pathLst>
                <a:path h="1072566" w="1367423">
                  <a:moveTo>
                    <a:pt x="0" y="0"/>
                  </a:moveTo>
                  <a:lnTo>
                    <a:pt x="1367423" y="0"/>
                  </a:lnTo>
                  <a:lnTo>
                    <a:pt x="1367423" y="1072566"/>
                  </a:lnTo>
                  <a:lnTo>
                    <a:pt x="0" y="1072566"/>
                  </a:lnTo>
                  <a:close/>
                </a:path>
              </a:pathLst>
            </a:custGeom>
            <a:blipFill>
              <a:blip r:embed="rId2"/>
              <a:stretch>
                <a:fillRect l="-8864" t="0" r="-8864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8529229" y="2335220"/>
            <a:ext cx="2588589" cy="6923080"/>
            <a:chOff x="0" y="0"/>
            <a:chExt cx="681768" cy="182336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1768" cy="1823363"/>
            </a:xfrm>
            <a:custGeom>
              <a:avLst/>
              <a:gdLst/>
              <a:ahLst/>
              <a:cxnLst/>
              <a:rect r="r" b="b" t="t" l="l"/>
              <a:pathLst>
                <a:path h="1823363" w="681768">
                  <a:moveTo>
                    <a:pt x="0" y="0"/>
                  </a:moveTo>
                  <a:lnTo>
                    <a:pt x="681768" y="0"/>
                  </a:lnTo>
                  <a:lnTo>
                    <a:pt x="681768" y="1823363"/>
                  </a:lnTo>
                  <a:lnTo>
                    <a:pt x="0" y="1823363"/>
                  </a:lnTo>
                  <a:close/>
                </a:path>
              </a:pathLst>
            </a:custGeom>
            <a:gradFill rotWithShape="true">
              <a:gsLst>
                <a:gs pos="0">
                  <a:srgbClr val="EEEEEE">
                    <a:alpha val="100000"/>
                  </a:srgbClr>
                </a:gs>
                <a:gs pos="100000">
                  <a:srgbClr val="EEEEEE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681768" cy="1861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810056" y="8548777"/>
            <a:ext cx="709523" cy="709523"/>
          </a:xfrm>
          <a:custGeom>
            <a:avLst/>
            <a:gdLst/>
            <a:ahLst/>
            <a:cxnLst/>
            <a:rect r="r" b="b" t="t" l="l"/>
            <a:pathLst>
              <a:path h="709523" w="709523">
                <a:moveTo>
                  <a:pt x="0" y="0"/>
                </a:moveTo>
                <a:lnTo>
                  <a:pt x="709523" y="0"/>
                </a:lnTo>
                <a:lnTo>
                  <a:pt x="709523" y="709523"/>
                </a:lnTo>
                <a:lnTo>
                  <a:pt x="0" y="7095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5685989"/>
            <a:ext cx="5485572" cy="332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b="true" sz="2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Emotion recognition is the process of automatically identifying human emotions such as happy, sad, angry, fear, surprise, disgust, and neutral using facial expressions, voice, or other signals.”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230445"/>
            <a:ext cx="5896342" cy="2913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52"/>
              </a:lnSpc>
              <a:spcBef>
                <a:spcPct val="0"/>
              </a:spcBef>
            </a:pPr>
            <a:r>
              <a:rPr lang="en-US" sz="5537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What Is Emotion</a:t>
            </a:r>
            <a:r>
              <a:rPr lang="en-US" sz="5537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Recognition?</a:t>
            </a:r>
          </a:p>
        </p:txBody>
      </p:sp>
      <p:sp>
        <p:nvSpPr>
          <p:cNvPr name="AutoShape 10" id="10"/>
          <p:cNvSpPr/>
          <p:nvPr/>
        </p:nvSpPr>
        <p:spPr>
          <a:xfrm>
            <a:off x="1028713" y="5114489"/>
            <a:ext cx="6490866" cy="29011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419710" y="7017007"/>
            <a:ext cx="683959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419710" y="6032603"/>
            <a:ext cx="6834137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b="true" sz="2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 Det</a:t>
            </a:r>
            <a:r>
              <a:rPr lang="en-US" b="true" sz="2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ection to Identification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6874132"/>
            <a:ext cx="9391010" cy="2384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58"/>
              </a:lnSpc>
              <a:spcBef>
                <a:spcPct val="0"/>
              </a:spcBef>
            </a:pPr>
            <a:r>
              <a:rPr lang="en-US" sz="6827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How Emotion</a:t>
            </a:r>
            <a:r>
              <a:rPr lang="en-US" sz="6827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Recognition Works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419710" y="7715448"/>
            <a:ext cx="7218812" cy="1790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9"/>
              </a:lnSpc>
              <a:spcBef>
                <a:spcPct val="0"/>
              </a:spcBef>
            </a:pPr>
            <a:r>
              <a:rPr lang="en-US" sz="210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Emotion recognition works by capturing facial images using OpenCV, then preprocessing and analyzing them wit</a:t>
            </a:r>
            <a:r>
              <a:rPr lang="en-US" sz="210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 DeepFace, which classifies the emotions into categories like happy, sad, angry, fear, surprise, disgust, and neutral.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2338237"/>
            <a:ext cx="8362310" cy="4185321"/>
            <a:chOff x="0" y="0"/>
            <a:chExt cx="1295541" cy="64841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95541" cy="648416"/>
            </a:xfrm>
            <a:custGeom>
              <a:avLst/>
              <a:gdLst/>
              <a:ahLst/>
              <a:cxnLst/>
              <a:rect r="r" b="b" t="t" l="l"/>
              <a:pathLst>
                <a:path h="648416" w="1295541">
                  <a:moveTo>
                    <a:pt x="0" y="0"/>
                  </a:moveTo>
                  <a:lnTo>
                    <a:pt x="1295541" y="0"/>
                  </a:lnTo>
                  <a:lnTo>
                    <a:pt x="1295541" y="648416"/>
                  </a:lnTo>
                  <a:lnTo>
                    <a:pt x="0" y="648416"/>
                  </a:lnTo>
                  <a:close/>
                </a:path>
              </a:pathLst>
            </a:custGeom>
            <a:blipFill>
              <a:blip r:embed="rId2"/>
              <a:stretch>
                <a:fillRect l="0" t="-16558" r="0" b="-16558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4401477" y="2223681"/>
            <a:ext cx="5008583" cy="4414433"/>
            <a:chOff x="0" y="0"/>
            <a:chExt cx="1319133" cy="116264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19133" cy="1162649"/>
            </a:xfrm>
            <a:custGeom>
              <a:avLst/>
              <a:gdLst/>
              <a:ahLst/>
              <a:cxnLst/>
              <a:rect r="r" b="b" t="t" l="l"/>
              <a:pathLst>
                <a:path h="1162649" w="1319133">
                  <a:moveTo>
                    <a:pt x="0" y="0"/>
                  </a:moveTo>
                  <a:lnTo>
                    <a:pt x="1319133" y="0"/>
                  </a:lnTo>
                  <a:lnTo>
                    <a:pt x="1319133" y="1162649"/>
                  </a:lnTo>
                  <a:lnTo>
                    <a:pt x="0" y="1162649"/>
                  </a:lnTo>
                  <a:close/>
                </a:path>
              </a:pathLst>
            </a:custGeom>
            <a:gradFill rotWithShape="true">
              <a:gsLst>
                <a:gs pos="0">
                  <a:srgbClr val="EEEEEE">
                    <a:alpha val="100000"/>
                  </a:srgbClr>
                </a:gs>
                <a:gs pos="100000">
                  <a:srgbClr val="EEEEEE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319133" cy="12007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322429" y="2338237"/>
            <a:ext cx="3936871" cy="3140431"/>
            <a:chOff x="0" y="0"/>
            <a:chExt cx="609924" cy="48653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09924" cy="486535"/>
            </a:xfrm>
            <a:custGeom>
              <a:avLst/>
              <a:gdLst/>
              <a:ahLst/>
              <a:cxnLst/>
              <a:rect r="r" b="b" t="t" l="l"/>
              <a:pathLst>
                <a:path h="486535" w="609924">
                  <a:moveTo>
                    <a:pt x="0" y="0"/>
                  </a:moveTo>
                  <a:lnTo>
                    <a:pt x="609924" y="0"/>
                  </a:lnTo>
                  <a:lnTo>
                    <a:pt x="609924" y="486535"/>
                  </a:lnTo>
                  <a:lnTo>
                    <a:pt x="0" y="486535"/>
                  </a:lnTo>
                  <a:close/>
                </a:path>
              </a:pathLst>
            </a:custGeom>
            <a:blipFill>
              <a:blip r:embed="rId3"/>
              <a:stretch>
                <a:fillRect l="-9864" t="0" r="-9864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0419710" y="3553691"/>
            <a:ext cx="709523" cy="709523"/>
          </a:xfrm>
          <a:custGeom>
            <a:avLst/>
            <a:gdLst/>
            <a:ahLst/>
            <a:cxnLst/>
            <a:rect r="r" b="b" t="t" l="l"/>
            <a:pathLst>
              <a:path h="709523" w="709523">
                <a:moveTo>
                  <a:pt x="0" y="0"/>
                </a:moveTo>
                <a:lnTo>
                  <a:pt x="709523" y="0"/>
                </a:lnTo>
                <a:lnTo>
                  <a:pt x="709523" y="709523"/>
                </a:lnTo>
                <a:lnTo>
                  <a:pt x="0" y="709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21914" y="4985060"/>
            <a:ext cx="8399163" cy="4273240"/>
            <a:chOff x="0" y="0"/>
            <a:chExt cx="1301250" cy="6620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1250" cy="662037"/>
            </a:xfrm>
            <a:custGeom>
              <a:avLst/>
              <a:gdLst/>
              <a:ahLst/>
              <a:cxnLst/>
              <a:rect r="r" b="b" t="t" l="l"/>
              <a:pathLst>
                <a:path h="662037" w="1301250">
                  <a:moveTo>
                    <a:pt x="0" y="0"/>
                  </a:moveTo>
                  <a:lnTo>
                    <a:pt x="1301250" y="0"/>
                  </a:lnTo>
                  <a:lnTo>
                    <a:pt x="1301250" y="662037"/>
                  </a:lnTo>
                  <a:lnTo>
                    <a:pt x="0" y="662037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30953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2458535" y="4918820"/>
            <a:ext cx="3091117" cy="4405719"/>
            <a:chOff x="0" y="0"/>
            <a:chExt cx="814121" cy="116035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4121" cy="1160354"/>
            </a:xfrm>
            <a:custGeom>
              <a:avLst/>
              <a:gdLst/>
              <a:ahLst/>
              <a:cxnLst/>
              <a:rect r="r" b="b" t="t" l="l"/>
              <a:pathLst>
                <a:path h="1160354" w="814121">
                  <a:moveTo>
                    <a:pt x="0" y="0"/>
                  </a:moveTo>
                  <a:lnTo>
                    <a:pt x="814121" y="0"/>
                  </a:lnTo>
                  <a:lnTo>
                    <a:pt x="814121" y="1160354"/>
                  </a:lnTo>
                  <a:lnTo>
                    <a:pt x="0" y="1160354"/>
                  </a:lnTo>
                  <a:close/>
                </a:path>
              </a:pathLst>
            </a:custGeom>
            <a:gradFill rotWithShape="true">
              <a:gsLst>
                <a:gs pos="0">
                  <a:srgbClr val="EEEEEE">
                    <a:alpha val="100000"/>
                  </a:srgbClr>
                </a:gs>
                <a:gs pos="100000">
                  <a:srgbClr val="EEEEEE">
                    <a:alpha val="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4121" cy="1198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7" id="7"/>
          <p:cNvSpPr/>
          <p:nvPr/>
        </p:nvSpPr>
        <p:spPr>
          <a:xfrm flipV="true">
            <a:off x="1028713" y="3923337"/>
            <a:ext cx="5064500" cy="952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028731" y="3052693"/>
            <a:ext cx="5064514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b="true" sz="2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Where It’s B</a:t>
            </a:r>
            <a:r>
              <a:rPr lang="en-US" b="true" sz="2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eing Used Today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21914" y="2551618"/>
            <a:ext cx="10673242" cy="1469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36"/>
              </a:lnSpc>
              <a:spcBef>
                <a:spcPct val="0"/>
              </a:spcBef>
            </a:pPr>
            <a:r>
              <a:rPr lang="en-US" sz="8597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</a:t>
            </a:r>
            <a:r>
              <a:rPr lang="en-US" sz="8597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ain Applications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299365"/>
            <a:ext cx="5064514" cy="1166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Detecting stress, depression, and patient emotions.</a:t>
            </a:r>
          </a:p>
          <a:p>
            <a:pPr algn="l">
              <a:lnSpc>
                <a:spcPts val="2379"/>
              </a:lnSpc>
              <a:spcBef>
                <a:spcPct val="0"/>
              </a:spcBef>
            </a:pPr>
          </a:p>
          <a:p>
            <a:pPr algn="l">
              <a:lnSpc>
                <a:spcPts val="237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946960"/>
            <a:ext cx="506451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b="true" sz="1899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Healthcare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7016720"/>
            <a:ext cx="5064514" cy="1166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Enhancing chatbots and call centers with emotion-aware responses.</a:t>
            </a:r>
          </a:p>
          <a:p>
            <a:pPr algn="l">
              <a:lnSpc>
                <a:spcPts val="2379"/>
              </a:lnSpc>
            </a:pPr>
          </a:p>
          <a:p>
            <a:pPr algn="l">
              <a:lnSpc>
                <a:spcPts val="2379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664315"/>
            <a:ext cx="506451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b="true" sz="1899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Customer Service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8734075"/>
            <a:ext cx="5064514" cy="57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Monitoring drivers for drowsiness or anger to improve safety.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8381670"/>
            <a:ext cx="506451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b="true" sz="1899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Automotive </a:t>
            </a:r>
          </a:p>
        </p:txBody>
      </p:sp>
      <p:sp>
        <p:nvSpPr>
          <p:cNvPr name="AutoShape 16" id="16"/>
          <p:cNvSpPr/>
          <p:nvPr/>
        </p:nvSpPr>
        <p:spPr>
          <a:xfrm flipV="true">
            <a:off x="1028731" y="2694493"/>
            <a:ext cx="5064500" cy="952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6549777" y="8548777"/>
            <a:ext cx="709523" cy="709523"/>
          </a:xfrm>
          <a:custGeom>
            <a:avLst/>
            <a:gdLst/>
            <a:ahLst/>
            <a:cxnLst/>
            <a:rect r="r" b="b" t="t" l="l"/>
            <a:pathLst>
              <a:path h="709523" w="709523">
                <a:moveTo>
                  <a:pt x="0" y="0"/>
                </a:moveTo>
                <a:lnTo>
                  <a:pt x="709523" y="0"/>
                </a:lnTo>
                <a:lnTo>
                  <a:pt x="709523" y="709523"/>
                </a:lnTo>
                <a:lnTo>
                  <a:pt x="0" y="7095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2940786" y="1679146"/>
            <a:ext cx="5744785" cy="5143500"/>
            <a:chOff x="0" y="0"/>
            <a:chExt cx="1513030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13030" cy="1354667"/>
            </a:xfrm>
            <a:custGeom>
              <a:avLst/>
              <a:gdLst/>
              <a:ahLst/>
              <a:cxnLst/>
              <a:rect r="r" b="b" t="t" l="l"/>
              <a:pathLst>
                <a:path h="1354667" w="1513030">
                  <a:moveTo>
                    <a:pt x="0" y="0"/>
                  </a:moveTo>
                  <a:lnTo>
                    <a:pt x="1513030" y="0"/>
                  </a:lnTo>
                  <a:lnTo>
                    <a:pt x="1513030" y="1354667"/>
                  </a:lnTo>
                  <a:lnTo>
                    <a:pt x="0" y="1354667"/>
                  </a:lnTo>
                  <a:close/>
                </a:path>
              </a:pathLst>
            </a:custGeom>
            <a:gradFill rotWithShape="true">
              <a:gsLst>
                <a:gs pos="0">
                  <a:srgbClr val="EEEEEE">
                    <a:alpha val="100000"/>
                  </a:srgbClr>
                </a:gs>
                <a:gs pos="100000">
                  <a:srgbClr val="EEEEEE">
                    <a:alpha val="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13030" cy="1392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7397959" y="7455106"/>
            <a:ext cx="9861330" cy="1905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7194121"/>
            <a:ext cx="6697875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b="true" sz="2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Why Organizations Ar</a:t>
            </a:r>
            <a:r>
              <a:rPr lang="en-US" b="true" sz="2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 Adopting It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271247"/>
            <a:ext cx="8060024" cy="4344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437"/>
              </a:lnSpc>
              <a:spcBef>
                <a:spcPct val="0"/>
              </a:spcBef>
            </a:pPr>
            <a:r>
              <a:rPr lang="en-US" sz="1245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Key Be</a:t>
            </a:r>
            <a:r>
              <a:rPr lang="en-US" sz="1245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nefits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42297" y="8874963"/>
            <a:ext cx="2955662" cy="1240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Systems can respond based on user emotions.</a:t>
            </a:r>
          </a:p>
          <a:p>
            <a:pPr algn="l">
              <a:lnSpc>
                <a:spcPts val="2519"/>
              </a:lnSpc>
              <a:spcBef>
                <a:spcPct val="0"/>
              </a:spcBef>
            </a:pPr>
          </a:p>
          <a:p>
            <a:pPr algn="l">
              <a:lnSpc>
                <a:spcPts val="251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4442297" y="8043952"/>
            <a:ext cx="2955662" cy="61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b="true" sz="1799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Improved Human-Computer Interaction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732716" y="8874963"/>
            <a:ext cx="2955662" cy="1240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Detects stress, fatigue, or negative emotions early.</a:t>
            </a:r>
          </a:p>
          <a:p>
            <a:pPr algn="l">
              <a:lnSpc>
                <a:spcPts val="2519"/>
              </a:lnSpc>
            </a:pPr>
          </a:p>
          <a:p>
            <a:pPr algn="l">
              <a:lnSpc>
                <a:spcPts val="251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732716" y="7972878"/>
            <a:ext cx="2955662" cy="61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b="true" sz="1799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Enhanced Safety &amp; Well-being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409644" y="8874963"/>
            <a:ext cx="2955662" cy="61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Provides personalized and engaging services.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09644" y="7972878"/>
            <a:ext cx="2955662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b="true" sz="1799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Better User Experience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28700" y="8548777"/>
            <a:ext cx="709523" cy="709523"/>
          </a:xfrm>
          <a:custGeom>
            <a:avLst/>
            <a:gdLst/>
            <a:ahLst/>
            <a:cxnLst/>
            <a:rect r="r" b="b" t="t" l="l"/>
            <a:pathLst>
              <a:path h="709523" w="709523">
                <a:moveTo>
                  <a:pt x="0" y="0"/>
                </a:moveTo>
                <a:lnTo>
                  <a:pt x="709523" y="0"/>
                </a:lnTo>
                <a:lnTo>
                  <a:pt x="709523" y="709523"/>
                </a:lnTo>
                <a:lnTo>
                  <a:pt x="0" y="7095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9144000" y="2509372"/>
            <a:ext cx="8115300" cy="3582998"/>
            <a:chOff x="0" y="0"/>
            <a:chExt cx="1257272" cy="5551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57272" cy="555100"/>
            </a:xfrm>
            <a:custGeom>
              <a:avLst/>
              <a:gdLst/>
              <a:ahLst/>
              <a:cxnLst/>
              <a:rect r="r" b="b" t="t" l="l"/>
              <a:pathLst>
                <a:path h="555100" w="1257272">
                  <a:moveTo>
                    <a:pt x="0" y="0"/>
                  </a:moveTo>
                  <a:lnTo>
                    <a:pt x="1257272" y="0"/>
                  </a:lnTo>
                  <a:lnTo>
                    <a:pt x="1257272" y="555100"/>
                  </a:lnTo>
                  <a:lnTo>
                    <a:pt x="0" y="555100"/>
                  </a:lnTo>
                  <a:close/>
                </a:path>
              </a:pathLst>
            </a:custGeom>
            <a:blipFill>
              <a:blip r:embed="rId4"/>
              <a:stretch>
                <a:fillRect l="0" t="-20921" r="0" b="-20921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-5400000">
            <a:off x="12698310" y="1485629"/>
            <a:ext cx="1006681" cy="8225852"/>
            <a:chOff x="0" y="0"/>
            <a:chExt cx="265134" cy="216647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65134" cy="2166479"/>
            </a:xfrm>
            <a:custGeom>
              <a:avLst/>
              <a:gdLst/>
              <a:ahLst/>
              <a:cxnLst/>
              <a:rect r="r" b="b" t="t" l="l"/>
              <a:pathLst>
                <a:path h="2166479" w="265134">
                  <a:moveTo>
                    <a:pt x="0" y="0"/>
                  </a:moveTo>
                  <a:lnTo>
                    <a:pt x="265134" y="0"/>
                  </a:lnTo>
                  <a:lnTo>
                    <a:pt x="265134" y="2166479"/>
                  </a:lnTo>
                  <a:lnTo>
                    <a:pt x="0" y="2166479"/>
                  </a:lnTo>
                  <a:close/>
                </a:path>
              </a:pathLst>
            </a:custGeom>
            <a:gradFill rotWithShape="true">
              <a:gsLst>
                <a:gs pos="0">
                  <a:srgbClr val="EEEEEE">
                    <a:alpha val="100000"/>
                  </a:srgbClr>
                </a:gs>
                <a:gs pos="100000">
                  <a:srgbClr val="EEEEEE">
                    <a:alpha val="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65134" cy="22045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13" y="3113764"/>
            <a:ext cx="7293096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13" y="2167055"/>
            <a:ext cx="729311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Challenges in Emotion Recognition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350510" y="2214680"/>
            <a:ext cx="7908790" cy="5343356"/>
            <a:chOff x="0" y="0"/>
            <a:chExt cx="1225279" cy="82782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25279" cy="827826"/>
            </a:xfrm>
            <a:custGeom>
              <a:avLst/>
              <a:gdLst/>
              <a:ahLst/>
              <a:cxnLst/>
              <a:rect r="r" b="b" t="t" l="l"/>
              <a:pathLst>
                <a:path h="827826" w="1225279">
                  <a:moveTo>
                    <a:pt x="0" y="0"/>
                  </a:moveTo>
                  <a:lnTo>
                    <a:pt x="1225279" y="0"/>
                  </a:lnTo>
                  <a:lnTo>
                    <a:pt x="1225279" y="827826"/>
                  </a:lnTo>
                  <a:lnTo>
                    <a:pt x="0" y="827826"/>
                  </a:lnTo>
                  <a:close/>
                </a:path>
              </a:pathLst>
            </a:custGeom>
            <a:blipFill>
              <a:blip r:embed="rId2"/>
              <a:stretch>
                <a:fillRect l="0" t="-24005" r="0" b="-24005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612287" y="2214680"/>
            <a:ext cx="709523" cy="709523"/>
          </a:xfrm>
          <a:custGeom>
            <a:avLst/>
            <a:gdLst/>
            <a:ahLst/>
            <a:cxnLst/>
            <a:rect r="r" b="b" t="t" l="l"/>
            <a:pathLst>
              <a:path h="709523" w="709523">
                <a:moveTo>
                  <a:pt x="0" y="0"/>
                </a:moveTo>
                <a:lnTo>
                  <a:pt x="709523" y="0"/>
                </a:lnTo>
                <a:lnTo>
                  <a:pt x="709523" y="709523"/>
                </a:lnTo>
                <a:lnTo>
                  <a:pt x="0" y="7095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91664" y="4567794"/>
            <a:ext cx="6367209" cy="3459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1.Variations in lighting, pose, and facial expressions</a:t>
            </a: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</a:pPr>
            <a:r>
              <a:rPr lang="en-US" sz="2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</a:t>
            </a:r>
            <a:r>
              <a:rPr lang="en-US" sz="2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Difficulty handling mixed or subtle emotions</a:t>
            </a: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</a:pPr>
            <a:r>
              <a:rPr lang="en-US" sz="2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</a:t>
            </a:r>
            <a:r>
              <a:rPr lang="en-US" sz="2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Privacy and ethical concerns</a:t>
            </a: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635"/>
              </a:lnSpc>
            </a:pPr>
            <a:r>
              <a:rPr lang="en-US" sz="45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Real-time processing complexity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2030" y="4083726"/>
            <a:ext cx="9864130" cy="4381500"/>
            <a:chOff x="0" y="0"/>
            <a:chExt cx="1528212" cy="6788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8212" cy="678809"/>
            </a:xfrm>
            <a:custGeom>
              <a:avLst/>
              <a:gdLst/>
              <a:ahLst/>
              <a:cxnLst/>
              <a:rect r="r" b="b" t="t" l="l"/>
              <a:pathLst>
                <a:path h="678809" w="1528212">
                  <a:moveTo>
                    <a:pt x="0" y="0"/>
                  </a:moveTo>
                  <a:lnTo>
                    <a:pt x="1528212" y="0"/>
                  </a:lnTo>
                  <a:lnTo>
                    <a:pt x="1528212" y="678809"/>
                  </a:lnTo>
                  <a:lnTo>
                    <a:pt x="0" y="678809"/>
                  </a:lnTo>
                  <a:close/>
                </a:path>
              </a:pathLst>
            </a:custGeom>
            <a:blipFill>
              <a:blip r:embed="rId2"/>
              <a:stretch>
                <a:fillRect l="0" t="-62565" r="0" b="-6256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4929912" y="118086"/>
            <a:ext cx="2028366" cy="9959645"/>
            <a:chOff x="0" y="0"/>
            <a:chExt cx="534220" cy="26231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4220" cy="2623116"/>
            </a:xfrm>
            <a:custGeom>
              <a:avLst/>
              <a:gdLst/>
              <a:ahLst/>
              <a:cxnLst/>
              <a:rect r="r" b="b" t="t" l="l"/>
              <a:pathLst>
                <a:path h="2623116" w="534220">
                  <a:moveTo>
                    <a:pt x="0" y="0"/>
                  </a:moveTo>
                  <a:lnTo>
                    <a:pt x="534220" y="0"/>
                  </a:lnTo>
                  <a:lnTo>
                    <a:pt x="534220" y="2623116"/>
                  </a:lnTo>
                  <a:lnTo>
                    <a:pt x="0" y="2623116"/>
                  </a:lnTo>
                  <a:close/>
                </a:path>
              </a:pathLst>
            </a:custGeom>
            <a:gradFill rotWithShape="true">
              <a:gsLst>
                <a:gs pos="0">
                  <a:srgbClr val="EEEEEE">
                    <a:alpha val="100000"/>
                  </a:srgbClr>
                </a:gs>
                <a:gs pos="100000">
                  <a:srgbClr val="EEEEEE">
                    <a:alpha val="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34220" cy="266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7" id="7"/>
          <p:cNvSpPr/>
          <p:nvPr/>
        </p:nvSpPr>
        <p:spPr>
          <a:xfrm flipV="true">
            <a:off x="1028700" y="9248775"/>
            <a:ext cx="16230587" cy="952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024994" y="7756206"/>
            <a:ext cx="709523" cy="709523"/>
          </a:xfrm>
          <a:custGeom>
            <a:avLst/>
            <a:gdLst/>
            <a:ahLst/>
            <a:cxnLst/>
            <a:rect r="r" b="b" t="t" l="l"/>
            <a:pathLst>
              <a:path h="709523" w="709523">
                <a:moveTo>
                  <a:pt x="0" y="0"/>
                </a:moveTo>
                <a:lnTo>
                  <a:pt x="709523" y="0"/>
                </a:lnTo>
                <a:lnTo>
                  <a:pt x="709523" y="709523"/>
                </a:lnTo>
                <a:lnTo>
                  <a:pt x="0" y="7095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2294931"/>
            <a:ext cx="12614383" cy="1300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52"/>
              </a:lnSpc>
              <a:spcBef>
                <a:spcPct val="0"/>
              </a:spcBef>
            </a:pPr>
            <a:r>
              <a:rPr lang="en-US" sz="760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Future Scope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024994" y="3851965"/>
            <a:ext cx="5234306" cy="3904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3"/>
              </a:lnSpc>
            </a:pPr>
            <a:r>
              <a:rPr lang="en-US" sz="221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Integration with </a:t>
            </a:r>
            <a:r>
              <a:rPr lang="en-US" sz="221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AI-powered assistants &amp; robots</a:t>
            </a:r>
          </a:p>
          <a:p>
            <a:pPr algn="ctr">
              <a:lnSpc>
                <a:spcPts val="3103"/>
              </a:lnSpc>
            </a:pPr>
          </a:p>
          <a:p>
            <a:pPr algn="ctr">
              <a:lnSpc>
                <a:spcPts val="3103"/>
              </a:lnSpc>
            </a:pPr>
            <a:r>
              <a:rPr lang="en-US" sz="221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 in mental health monitoring apps</a:t>
            </a:r>
          </a:p>
          <a:p>
            <a:pPr algn="ctr">
              <a:lnSpc>
                <a:spcPts val="3103"/>
              </a:lnSpc>
            </a:pPr>
          </a:p>
          <a:p>
            <a:pPr algn="ctr">
              <a:lnSpc>
                <a:spcPts val="3103"/>
              </a:lnSpc>
            </a:pPr>
            <a:r>
              <a:rPr lang="en-US" sz="221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Emotion-based personalized learning &amp; entertainment</a:t>
            </a:r>
          </a:p>
          <a:p>
            <a:pPr algn="ctr">
              <a:lnSpc>
                <a:spcPts val="3103"/>
              </a:lnSpc>
            </a:pPr>
          </a:p>
          <a:p>
            <a:pPr algn="ctr">
              <a:lnSpc>
                <a:spcPts val="3103"/>
              </a:lnSpc>
            </a:pPr>
            <a:r>
              <a:rPr lang="en-US" sz="221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Combining multiple signals (face + voice + physiological) for accuracy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11" y="9253538"/>
            <a:ext cx="8465884" cy="952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28711" y="2553602"/>
            <a:ext cx="8465884" cy="5971372"/>
            <a:chOff x="0" y="0"/>
            <a:chExt cx="1311587" cy="92512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11587" cy="925122"/>
            </a:xfrm>
            <a:custGeom>
              <a:avLst/>
              <a:gdLst/>
              <a:ahLst/>
              <a:cxnLst/>
              <a:rect r="r" b="b" t="t" l="l"/>
              <a:pathLst>
                <a:path h="925122" w="1311587">
                  <a:moveTo>
                    <a:pt x="0" y="0"/>
                  </a:moveTo>
                  <a:lnTo>
                    <a:pt x="1311587" y="0"/>
                  </a:lnTo>
                  <a:lnTo>
                    <a:pt x="1311587" y="925122"/>
                  </a:lnTo>
                  <a:lnTo>
                    <a:pt x="0" y="925122"/>
                  </a:lnTo>
                  <a:close/>
                </a:path>
              </a:pathLst>
            </a:custGeom>
            <a:blipFill>
              <a:blip r:embed="rId2"/>
              <a:stretch>
                <a:fillRect l="0" t="-20887" r="0" b="-20887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523298" y="5311557"/>
            <a:ext cx="709523" cy="709523"/>
          </a:xfrm>
          <a:custGeom>
            <a:avLst/>
            <a:gdLst/>
            <a:ahLst/>
            <a:cxnLst/>
            <a:rect r="r" b="b" t="t" l="l"/>
            <a:pathLst>
              <a:path h="709523" w="709523">
                <a:moveTo>
                  <a:pt x="0" y="0"/>
                </a:moveTo>
                <a:lnTo>
                  <a:pt x="709523" y="0"/>
                </a:lnTo>
                <a:lnTo>
                  <a:pt x="709523" y="709523"/>
                </a:lnTo>
                <a:lnTo>
                  <a:pt x="0" y="7095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5400000">
            <a:off x="4247470" y="3239748"/>
            <a:ext cx="2028366" cy="8599237"/>
            <a:chOff x="0" y="0"/>
            <a:chExt cx="534220" cy="22648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34220" cy="2264820"/>
            </a:xfrm>
            <a:custGeom>
              <a:avLst/>
              <a:gdLst/>
              <a:ahLst/>
              <a:cxnLst/>
              <a:rect r="r" b="b" t="t" l="l"/>
              <a:pathLst>
                <a:path h="2264820" w="534220">
                  <a:moveTo>
                    <a:pt x="0" y="0"/>
                  </a:moveTo>
                  <a:lnTo>
                    <a:pt x="534220" y="0"/>
                  </a:lnTo>
                  <a:lnTo>
                    <a:pt x="534220" y="2264820"/>
                  </a:lnTo>
                  <a:lnTo>
                    <a:pt x="0" y="2264820"/>
                  </a:lnTo>
                  <a:close/>
                </a:path>
              </a:pathLst>
            </a:custGeom>
            <a:gradFill rotWithShape="true">
              <a:gsLst>
                <a:gs pos="0">
                  <a:srgbClr val="EEEEEE">
                    <a:alpha val="100000"/>
                  </a:srgbClr>
                </a:gs>
                <a:gs pos="100000">
                  <a:srgbClr val="EEEEEE">
                    <a:alpha val="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34220" cy="2302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523298" y="2420252"/>
            <a:ext cx="7306429" cy="115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31"/>
              </a:lnSpc>
              <a:spcBef>
                <a:spcPct val="0"/>
              </a:spcBef>
            </a:pPr>
            <a:r>
              <a:rPr lang="en-US" sz="6736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Looki</a:t>
            </a:r>
            <a:r>
              <a:rPr lang="en-US" sz="6736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ng Ahead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232821" y="3530866"/>
            <a:ext cx="6127709" cy="5713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2"/>
              </a:lnSpc>
            </a:pPr>
            <a:r>
              <a:rPr lang="en-US" sz="275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Advancing towards real-time emotion-aware systems</a:t>
            </a:r>
          </a:p>
          <a:p>
            <a:pPr algn="ctr">
              <a:lnSpc>
                <a:spcPts val="3992"/>
              </a:lnSpc>
            </a:pPr>
          </a:p>
          <a:p>
            <a:pPr algn="ctr">
              <a:lnSpc>
                <a:spcPts val="3712"/>
              </a:lnSpc>
            </a:pPr>
            <a:r>
              <a:rPr lang="en-US" sz="265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Combining facial, voice, and biometric signals for higher accuracy</a:t>
            </a:r>
          </a:p>
          <a:p>
            <a:pPr algn="ctr">
              <a:lnSpc>
                <a:spcPts val="3992"/>
              </a:lnSpc>
            </a:pPr>
          </a:p>
          <a:p>
            <a:pPr algn="ctr">
              <a:lnSpc>
                <a:spcPts val="3712"/>
              </a:lnSpc>
            </a:pPr>
            <a:r>
              <a:rPr lang="en-US" sz="265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Applications in mental health support, adaptive learning, and smart vehicles</a:t>
            </a:r>
          </a:p>
          <a:p>
            <a:pPr algn="ctr">
              <a:lnSpc>
                <a:spcPts val="3992"/>
              </a:lnSpc>
            </a:pPr>
          </a:p>
          <a:p>
            <a:pPr algn="ctr">
              <a:lnSpc>
                <a:spcPts val="3657"/>
              </a:lnSpc>
            </a:pPr>
            <a:r>
              <a:rPr lang="en-US" sz="261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Ethical use ensuring privacy and responsible AI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9497006" y="2891563"/>
            <a:ext cx="7762294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1235229" y="4202242"/>
            <a:ext cx="544479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b="true" sz="2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Facial Recognition in Real Life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058150"/>
            <a:ext cx="9497006" cy="154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83"/>
              </a:lnSpc>
              <a:spcBef>
                <a:spcPct val="0"/>
              </a:spcBef>
            </a:pPr>
            <a:r>
              <a:rPr lang="en-US" sz="905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Case</a:t>
            </a:r>
            <a:r>
              <a:rPr lang="en-US" sz="905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Scenario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263929" y="8248782"/>
            <a:ext cx="4995371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9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525706" y="8548777"/>
            <a:ext cx="709523" cy="709523"/>
          </a:xfrm>
          <a:custGeom>
            <a:avLst/>
            <a:gdLst/>
            <a:ahLst/>
            <a:cxnLst/>
            <a:rect r="r" b="b" t="t" l="l"/>
            <a:pathLst>
              <a:path h="709523" w="709523">
                <a:moveTo>
                  <a:pt x="0" y="0"/>
                </a:moveTo>
                <a:lnTo>
                  <a:pt x="709523" y="0"/>
                </a:lnTo>
                <a:lnTo>
                  <a:pt x="709523" y="709523"/>
                </a:lnTo>
                <a:lnTo>
                  <a:pt x="0" y="7095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2891563"/>
            <a:ext cx="7439606" cy="4309337"/>
            <a:chOff x="0" y="0"/>
            <a:chExt cx="4257721" cy="246625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57721" cy="2466253"/>
            </a:xfrm>
            <a:custGeom>
              <a:avLst/>
              <a:gdLst/>
              <a:ahLst/>
              <a:cxnLst/>
              <a:rect r="r" b="b" t="t" l="l"/>
              <a:pathLst>
                <a:path h="2466253" w="4257721">
                  <a:moveTo>
                    <a:pt x="0" y="0"/>
                  </a:moveTo>
                  <a:lnTo>
                    <a:pt x="4257721" y="0"/>
                  </a:lnTo>
                  <a:lnTo>
                    <a:pt x="4257721" y="2466253"/>
                  </a:lnTo>
                  <a:lnTo>
                    <a:pt x="0" y="2466253"/>
                  </a:lnTo>
                  <a:close/>
                </a:path>
              </a:pathLst>
            </a:custGeom>
            <a:blipFill>
              <a:blip r:embed="rId4"/>
              <a:stretch>
                <a:fillRect l="0" t="-7510" r="0" b="-751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6468515" y="2786691"/>
            <a:ext cx="2028366" cy="4583807"/>
            <a:chOff x="0" y="0"/>
            <a:chExt cx="534220" cy="12072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34220" cy="1207258"/>
            </a:xfrm>
            <a:custGeom>
              <a:avLst/>
              <a:gdLst/>
              <a:ahLst/>
              <a:cxnLst/>
              <a:rect r="r" b="b" t="t" l="l"/>
              <a:pathLst>
                <a:path h="1207258" w="534220">
                  <a:moveTo>
                    <a:pt x="0" y="0"/>
                  </a:moveTo>
                  <a:lnTo>
                    <a:pt x="534220" y="0"/>
                  </a:lnTo>
                  <a:lnTo>
                    <a:pt x="534220" y="1207258"/>
                  </a:lnTo>
                  <a:lnTo>
                    <a:pt x="0" y="1207258"/>
                  </a:lnTo>
                  <a:close/>
                </a:path>
              </a:pathLst>
            </a:custGeom>
            <a:gradFill rotWithShape="true">
              <a:gsLst>
                <a:gs pos="0">
                  <a:srgbClr val="EEEEEE">
                    <a:alpha val="100000"/>
                  </a:srgbClr>
                </a:gs>
                <a:gs pos="100000">
                  <a:srgbClr val="EEEEEE">
                    <a:alpha val="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34220" cy="1245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106168" y="5224704"/>
            <a:ext cx="8181832" cy="2399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196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OpenCV captures the </a:t>
            </a:r>
            <a:r>
              <a:rPr lang="en-US" sz="196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driver’s face in real-time.</a:t>
            </a:r>
          </a:p>
          <a:p>
            <a:pPr algn="ctr">
              <a:lnSpc>
                <a:spcPts val="2750"/>
              </a:lnSpc>
            </a:pPr>
          </a:p>
          <a:p>
            <a:pPr algn="ctr">
              <a:lnSpc>
                <a:spcPts val="2750"/>
              </a:lnSpc>
            </a:pPr>
            <a:r>
              <a:rPr lang="en-US" sz="196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DeepFace analyzes emotions such as drowsy, angry, or distracted.</a:t>
            </a:r>
          </a:p>
          <a:p>
            <a:pPr algn="ctr">
              <a:lnSpc>
                <a:spcPts val="2750"/>
              </a:lnSpc>
            </a:pPr>
          </a:p>
          <a:p>
            <a:pPr algn="ctr">
              <a:lnSpc>
                <a:spcPts val="2750"/>
              </a:lnSpc>
            </a:pPr>
            <a:r>
              <a:rPr lang="en-US" sz="196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If drowsiness/anger is detected → system alerts the driver.</a:t>
            </a:r>
          </a:p>
          <a:p>
            <a:pPr algn="ctr">
              <a:lnSpc>
                <a:spcPts val="2750"/>
              </a:lnSpc>
            </a:pPr>
          </a:p>
          <a:p>
            <a:pPr algn="ctr">
              <a:lnSpc>
                <a:spcPts val="2750"/>
              </a:lnSpc>
            </a:pPr>
            <a:r>
              <a:rPr lang="en-US" sz="196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Helps prevent accidents and improves road safety.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DAGzHsOXhEw</dc:identifier>
  <dcterms:modified xsi:type="dcterms:W3CDTF">2011-08-01T06:04:30Z</dcterms:modified>
  <cp:revision>1</cp:revision>
  <dc:title>Teal and Black Modern Facial Recognition Technology Presentation</dc:title>
</cp:coreProperties>
</file>